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21"/>
  </p:notesMasterIdLst>
  <p:handoutMasterIdLst>
    <p:handoutMasterId r:id="rId22"/>
  </p:handoutMasterIdLst>
  <p:sldIdLst>
    <p:sldId id="258" r:id="rId3"/>
    <p:sldId id="260" r:id="rId4"/>
    <p:sldId id="265" r:id="rId5"/>
    <p:sldId id="266" r:id="rId6"/>
    <p:sldId id="267" r:id="rId7"/>
    <p:sldId id="269" r:id="rId8"/>
    <p:sldId id="270" r:id="rId9"/>
    <p:sldId id="261" r:id="rId10"/>
    <p:sldId id="262" r:id="rId11"/>
    <p:sldId id="263" r:id="rId12"/>
    <p:sldId id="264" r:id="rId13"/>
    <p:sldId id="268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16" autoAdjust="0"/>
    <p:restoredTop sz="94687" autoAdjust="0"/>
  </p:normalViewPr>
  <p:slideViewPr>
    <p:cSldViewPr>
      <p:cViewPr varScale="1">
        <p:scale>
          <a:sx n="69" d="100"/>
          <a:sy n="69" d="100"/>
        </p:scale>
        <p:origin x="-1350" y="-108"/>
      </p:cViewPr>
      <p:guideLst>
        <p:guide orient="horz" pos="4081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8453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36000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en-A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0" rIns="36000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r>
              <a:rPr lang="en-AU" smtClean="0"/>
              <a:t>30.07.2010</a:t>
            </a:r>
            <a:endParaRPr lang="en-AU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0" rIns="0" bIns="360000" numCol="1" anchor="b" anchorCtr="0" compatLnSpc="1">
            <a:prstTxWarp prst="textNoShape">
              <a:avLst/>
            </a:prstTxWarp>
          </a:bodyPr>
          <a:lstStyle>
            <a:lvl1pPr>
              <a:defRPr sz="600"/>
            </a:lvl1pPr>
          </a:lstStyle>
          <a:p>
            <a:endParaRPr lang="en-A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42000" y="8685213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60000" bIns="36000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F35B41F6-5276-4A72-A2FD-9F5C106C2B31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429000" y="8604250"/>
            <a:ext cx="23399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rgbClr val="000000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rgbClr val="000000"/>
                </a:solidFill>
              </a:rPr>
              <a:t>CRICOS Provider Code 00301J</a:t>
            </a:r>
            <a:endParaRPr lang="en-AU" sz="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217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36000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en-A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0" rIns="36000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r>
              <a:rPr lang="en-AU" smtClean="0"/>
              <a:t>30.07.2010</a:t>
            </a:r>
            <a:endParaRPr lang="en-A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0" rIns="0" bIns="360000" numCol="1" anchor="b" anchorCtr="0" compatLnSpc="1">
            <a:prstTxWarp prst="textNoShape">
              <a:avLst/>
            </a:prstTxWarp>
          </a:bodyPr>
          <a:lstStyle>
            <a:lvl1pPr>
              <a:defRPr sz="600"/>
            </a:lvl1pPr>
          </a:lstStyle>
          <a:p>
            <a:endParaRPr lang="en-A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42000" y="8685213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60000" bIns="36000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DC5FF6EA-A62B-4D93-8360-A7E544C10F94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429000" y="8604250"/>
            <a:ext cx="23399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rgbClr val="000000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rgbClr val="000000"/>
                </a:solidFill>
              </a:rPr>
              <a:t>CRICOS Provider Code 00301J</a:t>
            </a:r>
            <a:endParaRPr lang="en-AU" sz="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6890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AU" smtClean="0"/>
              <a:t>30.07.2010</a:t>
            </a: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B70A-BDA2-4CBA-B88D-8002686F6A8C}" type="slidenum">
              <a:rPr lang="en-AU"/>
              <a:pPr/>
              <a:t>2</a:t>
            </a:fld>
            <a:endParaRPr lang="en-AU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EndNote for iPad, make PDF annotations directly within the app. Then access and edit them from your EndNote desktop or online account.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D9E8C-2ED2-44DC-8E81-46BE966085E8}" type="slidenum">
              <a:rPr lang="en-AU" smtClean="0">
                <a:solidFill>
                  <a:prstClr val="black"/>
                </a:solidFill>
              </a:rPr>
              <a:pPr/>
              <a:t>18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10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ne-line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/>
          <p:cNvSpPr txBox="1">
            <a:spLocks noChangeArrowheads="1"/>
          </p:cNvSpPr>
          <p:nvPr userDrawn="1"/>
        </p:nvSpPr>
        <p:spPr bwMode="auto">
          <a:xfrm>
            <a:off x="0" y="4000504"/>
            <a:ext cx="6624638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00504"/>
            <a:ext cx="5211763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10246" name="Text Box 6"/>
          <p:cNvSpPr txBox="1">
            <a:spLocks noChangeArrowheads="1"/>
          </p:cNvSpPr>
          <p:nvPr userDrawn="1"/>
        </p:nvSpPr>
        <p:spPr bwMode="auto">
          <a:xfrm>
            <a:off x="468313" y="6302375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14686"/>
            <a:ext cx="5760000" cy="786163"/>
          </a:xfrm>
          <a:solidFill>
            <a:schemeClr val="accent1"/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214942" y="4000504"/>
            <a:ext cx="1428760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30.07.2010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30.07.2010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Footer text - slideshow title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562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942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30.07.2010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Footer text - slideshow title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905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30.07.2010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Footer text - slideshow title</a:t>
            </a:r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30.07.2010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Footer text - slideshow title</a:t>
            </a:r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0388"/>
            <a:ext cx="2057400" cy="5389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60388"/>
            <a:ext cx="6019800" cy="5389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30.07.2010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Footer text - slideshow title</a:t>
            </a:r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FAF1D8-505A-4B10-9B02-D1E20BB96FF0}" type="datetimeFigureOut">
              <a:rPr lang="en-US" smtClean="0">
                <a:solidFill>
                  <a:srgbClr val="ECE9C6"/>
                </a:solidFill>
              </a:rPr>
              <a:pPr/>
              <a:t>15/08/2014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75DC6E-AF23-4FA2-A58C-FF0D32EE8A44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35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F1D8-505A-4B10-9B02-D1E20BB96FF0}" type="datetimeFigureOut">
              <a:rPr lang="en-US" smtClean="0">
                <a:solidFill>
                  <a:srgbClr val="895D1D"/>
                </a:solidFill>
              </a:rPr>
              <a:pPr/>
              <a:t>15/08/2014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DC6E-AF23-4FA2-A58C-FF0D32EE8A44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3445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F1D8-505A-4B10-9B02-D1E20BB96FF0}" type="datetimeFigureOut">
              <a:rPr lang="en-US" smtClean="0">
                <a:solidFill>
                  <a:srgbClr val="895D1D"/>
                </a:solidFill>
              </a:rPr>
              <a:pPr/>
              <a:t>15/08/2014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DC6E-AF23-4FA2-A58C-FF0D32EE8A44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28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F1D8-505A-4B10-9B02-D1E20BB96FF0}" type="datetimeFigureOut">
              <a:rPr lang="en-US" smtClean="0">
                <a:solidFill>
                  <a:srgbClr val="895D1D"/>
                </a:solidFill>
              </a:rPr>
              <a:pPr/>
              <a:t>15/08/2014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DC6E-AF23-4FA2-A58C-FF0D32EE8A44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37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F1D8-505A-4B10-9B02-D1E20BB96FF0}" type="datetimeFigureOut">
              <a:rPr lang="en-US" smtClean="0">
                <a:solidFill>
                  <a:srgbClr val="895D1D"/>
                </a:solidFill>
              </a:rPr>
              <a:pPr/>
              <a:t>15/08/2014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DC6E-AF23-4FA2-A58C-FF0D32EE8A44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293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ne-line title, transpar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curtinPowerPointBG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4" name="Text Box 2"/>
          <p:cNvSpPr txBox="1">
            <a:spLocks noChangeArrowheads="1"/>
          </p:cNvSpPr>
          <p:nvPr userDrawn="1"/>
        </p:nvSpPr>
        <p:spPr bwMode="auto">
          <a:xfrm>
            <a:off x="0" y="4000504"/>
            <a:ext cx="6624638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00504"/>
            <a:ext cx="5211763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4036" name="Text Box 4"/>
          <p:cNvSpPr txBox="1">
            <a:spLocks noChangeArrowheads="1"/>
          </p:cNvSpPr>
          <p:nvPr userDrawn="1"/>
        </p:nvSpPr>
        <p:spPr bwMode="auto">
          <a:xfrm>
            <a:off x="468313" y="6302375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3214686"/>
            <a:ext cx="5760000" cy="786163"/>
          </a:xfrm>
          <a:solidFill>
            <a:schemeClr val="accent1">
              <a:alpha val="80000"/>
            </a:schemeClr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5214942" y="4000504"/>
            <a:ext cx="1428760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30.07.2010</a:t>
            </a:r>
            <a:endParaRPr lang="en-A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F1D8-505A-4B10-9B02-D1E20BB96FF0}" type="datetimeFigureOut">
              <a:rPr lang="en-US" smtClean="0">
                <a:solidFill>
                  <a:srgbClr val="895D1D"/>
                </a:solidFill>
              </a:rPr>
              <a:pPr/>
              <a:t>15/08/2014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DC6E-AF23-4FA2-A58C-FF0D32EE8A44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8521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F1D8-505A-4B10-9B02-D1E20BB96FF0}" type="datetimeFigureOut">
              <a:rPr lang="en-US" smtClean="0">
                <a:solidFill>
                  <a:srgbClr val="895D1D"/>
                </a:solidFill>
              </a:rPr>
              <a:pPr/>
              <a:t>15/08/2014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DC6E-AF23-4FA2-A58C-FF0D32EE8A44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97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F1D8-505A-4B10-9B02-D1E20BB96FF0}" type="datetimeFigureOut">
              <a:rPr lang="en-US" smtClean="0">
                <a:solidFill>
                  <a:srgbClr val="895D1D"/>
                </a:solidFill>
              </a:rPr>
              <a:pPr/>
              <a:t>15/08/2014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DC6E-AF23-4FA2-A58C-FF0D32EE8A44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57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F1D8-505A-4B10-9B02-D1E20BB96FF0}" type="datetimeFigureOut">
              <a:rPr lang="en-US" smtClean="0">
                <a:solidFill>
                  <a:srgbClr val="895D1D"/>
                </a:solidFill>
              </a:rPr>
              <a:pPr/>
              <a:t>15/08/2014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DC6E-AF23-4FA2-A58C-FF0D32EE8A44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1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F1D8-505A-4B10-9B02-D1E20BB96FF0}" type="datetimeFigureOut">
              <a:rPr lang="en-US" smtClean="0">
                <a:solidFill>
                  <a:srgbClr val="895D1D"/>
                </a:solidFill>
              </a:rPr>
              <a:pPr/>
              <a:t>15/08/2014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DC6E-AF23-4FA2-A58C-FF0D32EE8A44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0015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F1D8-505A-4B10-9B02-D1E20BB96FF0}" type="datetimeFigureOut">
              <a:rPr lang="en-US" smtClean="0">
                <a:solidFill>
                  <a:srgbClr val="895D1D"/>
                </a:solidFill>
              </a:rPr>
              <a:pPr/>
              <a:t>15/08/2014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DC6E-AF23-4FA2-A58C-FF0D32EE8A44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38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-line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 userDrawn="1"/>
        </p:nvSpPr>
        <p:spPr bwMode="auto">
          <a:xfrm>
            <a:off x="0" y="4429132"/>
            <a:ext cx="6624638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29132"/>
            <a:ext cx="5211763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36868" name="Text Box 4"/>
          <p:cNvSpPr txBox="1">
            <a:spLocks noChangeArrowheads="1"/>
          </p:cNvSpPr>
          <p:nvPr userDrawn="1"/>
        </p:nvSpPr>
        <p:spPr bwMode="auto">
          <a:xfrm>
            <a:off x="468313" y="6302375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857496"/>
            <a:ext cx="5760000" cy="786163"/>
          </a:xfrm>
          <a:solidFill>
            <a:schemeClr val="accent1"/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6870" name="Rectangle 6"/>
          <p:cNvSpPr>
            <a:spLocks noChangeArrowheads="1"/>
          </p:cNvSpPr>
          <p:nvPr userDrawn="1"/>
        </p:nvSpPr>
        <p:spPr bwMode="auto">
          <a:xfrm>
            <a:off x="0" y="3643314"/>
            <a:ext cx="6334854" cy="7861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32000" tIns="108000" rIns="252000" bIns="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AU" sz="4400" dirty="0" smtClean="0">
                <a:solidFill>
                  <a:schemeClr val="bg1"/>
                </a:solidFill>
              </a:rPr>
              <a:t>CHANGE IN MASTER</a:t>
            </a:r>
            <a:endParaRPr lang="en-AU" sz="4400" dirty="0">
              <a:solidFill>
                <a:schemeClr val="bg1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5214942" y="4429132"/>
            <a:ext cx="1428760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30.07.2010</a:t>
            </a:r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, transpar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 descr="curtinPowerPointBG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4" name="Text Box 4"/>
          <p:cNvSpPr txBox="1">
            <a:spLocks noChangeArrowheads="1"/>
          </p:cNvSpPr>
          <p:nvPr userDrawn="1"/>
        </p:nvSpPr>
        <p:spPr bwMode="auto">
          <a:xfrm>
            <a:off x="468313" y="6302375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 userDrawn="1"/>
        </p:nvSpPr>
        <p:spPr bwMode="auto">
          <a:xfrm>
            <a:off x="0" y="4429132"/>
            <a:ext cx="6624638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29132"/>
            <a:ext cx="5211763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857496"/>
            <a:ext cx="5760000" cy="786163"/>
          </a:xfrm>
          <a:solidFill>
            <a:schemeClr val="accent1">
              <a:alpha val="80000"/>
            </a:schemeClr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0" y="3643314"/>
            <a:ext cx="6334854" cy="786163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32000" tIns="108000" rIns="252000" bIns="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AU" sz="4400" dirty="0" smtClean="0">
                <a:solidFill>
                  <a:schemeClr val="bg1"/>
                </a:solidFill>
              </a:rPr>
              <a:t>CHANGE IN MASTER</a:t>
            </a:r>
            <a:endParaRPr lang="en-AU" sz="4400" dirty="0">
              <a:solidFill>
                <a:schemeClr val="bg1"/>
              </a:solidFill>
            </a:endParaRP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5214942" y="4429132"/>
            <a:ext cx="1428760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30.07.2010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30.07.2010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Footer text - slideshow title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30.07.2010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Footer text - slideshow title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30.07.2010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Footer text - slideshow title</a:t>
            </a:r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30.07.2010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Footer text - slideshow title</a:t>
            </a:r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30.07.2010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Footer text - slideshow title</a:t>
            </a:r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60388"/>
            <a:ext cx="820737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2725" y="6078538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30.07.2010</a:t>
            </a: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078538"/>
            <a:ext cx="34559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Footer text - slideshow title</a:t>
            </a:r>
            <a:endParaRPr lang="en-AU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68313" y="6302375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pic>
        <p:nvPicPr>
          <p:cNvPr id="7" name="Picture 6" descr="curtinPowerPointBGContent-Alpha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2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9pPr>
    </p:titleStyle>
    <p:bodyStyle>
      <a:lvl1pPr marL="266700" indent="-26670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81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98583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435100" indent="-158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7907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247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7051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1623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6195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FAF1D8-505A-4B10-9B02-D1E20BB96FF0}" type="datetimeFigureOut">
              <a:rPr lang="en-US" smtClean="0">
                <a:solidFill>
                  <a:srgbClr val="895D1D"/>
                </a:solidFill>
                <a:latin typeface="Book Antiqu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15/08/2014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75DC6E-AF23-4FA2-A58C-FF0D32EE8A44}" type="slidenum">
              <a:rPr lang="en-US" smtClean="0">
                <a:solidFill>
                  <a:srgbClr val="895D1D"/>
                </a:solidFill>
                <a:latin typeface="Book Antiqu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41499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ommons.wikimedia.org/wiki/File:Cumulus_cloud_before_rain.jpg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utlook.com/curtin.edu.au" TargetMode="External"/><Relationship Id="rId2" Type="http://schemas.openxmlformats.org/officeDocument/2006/relationships/hyperlink" Target="http://onedrive.live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myendnoteweb.com/EndNoteWeb.html" TargetMode="External"/><Relationship Id="rId4" Type="http://schemas.openxmlformats.org/officeDocument/2006/relationships/hyperlink" Target="http://lms.curtin.edu.a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" TargetMode="External"/><Relationship Id="rId2" Type="http://schemas.openxmlformats.org/officeDocument/2006/relationships/hyperlink" Target="https://www.dropbox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evernote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Research Week 2014</a:t>
            </a:r>
            <a:endParaRPr lang="en-AU" dirty="0"/>
          </a:p>
        </p:txBody>
      </p:sp>
      <p:sp>
        <p:nvSpPr>
          <p:cNvPr id="19" name="Title 18"/>
          <p:cNvSpPr>
            <a:spLocks noGrp="1"/>
          </p:cNvSpPr>
          <p:nvPr>
            <p:ph type="ctrTitle"/>
          </p:nvPr>
        </p:nvSpPr>
        <p:spPr>
          <a:xfrm>
            <a:off x="0" y="3214686"/>
            <a:ext cx="4706203" cy="786163"/>
          </a:xfrm>
        </p:spPr>
        <p:txBody>
          <a:bodyPr/>
          <a:lstStyle/>
          <a:p>
            <a:r>
              <a:rPr lang="en-AU" dirty="0" smtClean="0"/>
              <a:t>SAVE ME TIME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17.07.2014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26984G\Desktop\Capture_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52399"/>
            <a:ext cx="10357540" cy="624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00505"/>
            <a:ext cx="914400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http://en.wikipedia.org/wiki/Comparison_of_online_backup_services</a:t>
            </a:r>
          </a:p>
        </p:txBody>
      </p:sp>
    </p:spTree>
    <p:extLst>
      <p:ext uri="{BB962C8B-B14F-4D97-AF65-F5344CB8AC3E}">
        <p14:creationId xmlns:p14="http://schemas.microsoft.com/office/powerpoint/2010/main" val="3689714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316822"/>
              </p:ext>
            </p:extLst>
          </p:nvPr>
        </p:nvGraphicFramePr>
        <p:xfrm>
          <a:off x="685800" y="304800"/>
          <a:ext cx="7848602" cy="6096001"/>
        </p:xfrm>
        <a:graphic>
          <a:graphicData uri="http://schemas.openxmlformats.org/drawingml/2006/table">
            <a:tbl>
              <a:tblPr/>
              <a:tblGrid>
                <a:gridCol w="1489152"/>
                <a:gridCol w="1360777"/>
                <a:gridCol w="1874277"/>
                <a:gridCol w="1399288"/>
                <a:gridCol w="1656038"/>
                <a:gridCol w="34535"/>
                <a:gridCol w="34535"/>
              </a:tblGrid>
              <a:tr h="815822">
                <a:tc>
                  <a:txBody>
                    <a:bodyPr/>
                    <a:lstStyle/>
                    <a:p>
                      <a:pPr algn="l"/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 b="1">
                          <a:effectLst/>
                          <a:latin typeface="Helvetica"/>
                        </a:rPr>
                        <a:t>OneDrive</a:t>
                      </a:r>
                      <a:endParaRPr lang="en-AU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 b="1">
                          <a:effectLst/>
                          <a:latin typeface="Helvetica"/>
                        </a:rPr>
                        <a:t>Dropbox</a:t>
                      </a:r>
                      <a:endParaRPr lang="en-AU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 b="1">
                          <a:effectLst/>
                          <a:latin typeface="Helvetica"/>
                        </a:rPr>
                        <a:t>Google Drive</a:t>
                      </a:r>
                      <a:endParaRPr lang="en-AU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 b="1" dirty="0">
                          <a:effectLst/>
                          <a:latin typeface="Helvetica"/>
                        </a:rPr>
                        <a:t>Box</a:t>
                      </a:r>
                      <a:endParaRPr lang="en-AU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/>
                      </a:r>
                      <a:br>
                        <a:rPr lang="en-AU"/>
                      </a:br>
                      <a:endParaRPr lang="en-AU"/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/>
                      </a:r>
                      <a:br>
                        <a:rPr lang="en-AU"/>
                      </a:br>
                      <a:endParaRPr lang="en-AU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7116">
                <a:tc>
                  <a:txBody>
                    <a:bodyPr/>
                    <a:lstStyle/>
                    <a:p>
                      <a:pPr algn="l"/>
                      <a:r>
                        <a:rPr lang="en-AU" sz="1300">
                          <a:effectLst/>
                          <a:latin typeface="Helvetica"/>
                        </a:rPr>
                        <a:t>File size restrictions?</a:t>
                      </a:r>
                      <a:endParaRPr lang="en-A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>
                          <a:effectLst/>
                          <a:latin typeface="Helvetica"/>
                        </a:rPr>
                        <a:t>2GB</a:t>
                      </a:r>
                      <a:endParaRPr lang="en-A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>
                          <a:effectLst/>
                          <a:latin typeface="Helvetica"/>
                        </a:rPr>
                        <a:t>None with Dropbox apps</a:t>
                      </a:r>
                      <a:endParaRPr lang="en-A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>
                          <a:effectLst/>
                          <a:latin typeface="Helvetica"/>
                        </a:rPr>
                        <a:t>10GB</a:t>
                      </a:r>
                      <a:endParaRPr lang="en-A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>
                          <a:effectLst/>
                          <a:latin typeface="Helvetica"/>
                        </a:rPr>
                        <a:t>250MB for free plan, 5GB for paid plan</a:t>
                      </a:r>
                      <a:r>
                        <a:rPr lang="en-AU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/>
                      </a:r>
                      <a:br>
                        <a:rPr lang="en-AU"/>
                      </a:br>
                      <a:endParaRPr lang="en-AU"/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/>
                      </a:r>
                      <a:br>
                        <a:rPr lang="en-AU"/>
                      </a:br>
                      <a:endParaRPr lang="en-AU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822">
                <a:tc>
                  <a:txBody>
                    <a:bodyPr/>
                    <a:lstStyle/>
                    <a:p>
                      <a:pPr algn="l"/>
                      <a:r>
                        <a:rPr lang="en-AU" sz="1300">
                          <a:effectLst/>
                          <a:latin typeface="Helvetica"/>
                        </a:rPr>
                        <a:t>Free storage?</a:t>
                      </a:r>
                      <a:endParaRPr lang="en-A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>
                          <a:effectLst/>
                          <a:latin typeface="Helvetica"/>
                        </a:rPr>
                        <a:t>7GB</a:t>
                      </a:r>
                      <a:endParaRPr lang="en-A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>
                          <a:effectLst/>
                          <a:latin typeface="Helvetica"/>
                        </a:rPr>
                        <a:t>2GB</a:t>
                      </a:r>
                      <a:endParaRPr lang="en-A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>
                          <a:effectLst/>
                          <a:latin typeface="Helvetica"/>
                        </a:rPr>
                        <a:t>15GB</a:t>
                      </a:r>
                      <a:endParaRPr lang="en-A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>
                          <a:effectLst/>
                          <a:latin typeface="Helvetica"/>
                        </a:rPr>
                        <a:t>10GB</a:t>
                      </a:r>
                      <a:r>
                        <a:rPr lang="en-AU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/>
                      </a:r>
                      <a:br>
                        <a:rPr lang="en-AU"/>
                      </a:br>
                      <a:endParaRPr lang="en-AU"/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/>
                      </a:r>
                      <a:br>
                        <a:rPr lang="en-AU"/>
                      </a:br>
                      <a:endParaRPr lang="en-AU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807">
                <a:tc>
                  <a:txBody>
                    <a:bodyPr/>
                    <a:lstStyle/>
                    <a:p>
                      <a:pPr algn="l"/>
                      <a:r>
                        <a:rPr lang="en-AU" sz="1300">
                          <a:effectLst/>
                          <a:latin typeface="Helvetica"/>
                        </a:rPr>
                        <a:t>Can I earn extra free storage?</a:t>
                      </a:r>
                      <a:endParaRPr lang="en-A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>
                          <a:effectLst/>
                          <a:latin typeface="Helvetica"/>
                        </a:rPr>
                        <a:t>Yes</a:t>
                      </a:r>
                      <a:endParaRPr lang="en-A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>
                          <a:effectLst/>
                          <a:latin typeface="Helvetica"/>
                        </a:rPr>
                        <a:t>Yes</a:t>
                      </a:r>
                      <a:endParaRPr lang="en-A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>
                          <a:effectLst/>
                          <a:latin typeface="Helvetica"/>
                        </a:rPr>
                        <a:t>No</a:t>
                      </a:r>
                      <a:endParaRPr lang="en-A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>
                          <a:effectLst/>
                          <a:latin typeface="Helvetica"/>
                        </a:rPr>
                        <a:t>No</a:t>
                      </a:r>
                      <a:endParaRPr lang="en-A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/>
                      </a:r>
                      <a:br>
                        <a:rPr lang="en-AU"/>
                      </a:br>
                      <a:endParaRPr lang="en-AU"/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/>
                      </a:r>
                      <a:br>
                        <a:rPr lang="en-AU"/>
                      </a:br>
                      <a:endParaRPr lang="en-AU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1717">
                <a:tc>
                  <a:txBody>
                    <a:bodyPr/>
                    <a:lstStyle/>
                    <a:p>
                      <a:pPr algn="l"/>
                      <a:r>
                        <a:rPr lang="en-AU" sz="1300">
                          <a:effectLst/>
                          <a:latin typeface="Helvetica"/>
                        </a:rPr>
                        <a:t>Paid plans</a:t>
                      </a:r>
                      <a:endParaRPr lang="en-A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>
                          <a:effectLst/>
                          <a:latin typeface="Helvetica"/>
                        </a:rPr>
                        <a:t>$25/</a:t>
                      </a:r>
                      <a:r>
                        <a:rPr lang="en-AU" sz="1300" i="1">
                          <a:effectLst/>
                          <a:latin typeface="Helvetica"/>
                        </a:rPr>
                        <a:t>year</a:t>
                      </a:r>
                      <a:r>
                        <a:rPr lang="en-AU" sz="1300">
                          <a:effectLst/>
                          <a:latin typeface="Helvetica"/>
                        </a:rPr>
                        <a:t> for 50GB, up to 200GB</a:t>
                      </a:r>
                      <a:endParaRPr lang="en-A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>
                          <a:effectLst/>
                          <a:latin typeface="Helvetica"/>
                        </a:rPr>
                        <a:t>$10/month for each 100GB, up to 500GB</a:t>
                      </a:r>
                      <a:endParaRPr lang="en-A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>
                          <a:effectLst/>
                          <a:latin typeface="Helvetica"/>
                        </a:rPr>
                        <a:t>$2/month 100GB, $10/month for 1TB</a:t>
                      </a:r>
                      <a:r>
                        <a:rPr lang="en-AU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>
                          <a:effectLst/>
                          <a:latin typeface="Helvetica"/>
                        </a:rPr>
                        <a:t>$10/month for 100GB</a:t>
                      </a:r>
                      <a:endParaRPr lang="en-A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/>
                      </a:r>
                      <a:br>
                        <a:rPr lang="en-AU"/>
                      </a:br>
                      <a:endParaRPr lang="en-AU"/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/>
                      </a:r>
                      <a:br>
                        <a:rPr lang="en-AU"/>
                      </a:br>
                      <a:endParaRPr lang="en-AU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1717">
                <a:tc>
                  <a:txBody>
                    <a:bodyPr/>
                    <a:lstStyle/>
                    <a:p>
                      <a:pPr algn="l"/>
                      <a:r>
                        <a:rPr lang="en-AU" sz="1300">
                          <a:effectLst/>
                          <a:latin typeface="Helvetica"/>
                        </a:rPr>
                        <a:t>OSes supported</a:t>
                      </a:r>
                      <a:endParaRPr lang="en-A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 dirty="0">
                          <a:effectLst/>
                          <a:latin typeface="Helvetica"/>
                        </a:rPr>
                        <a:t>Windows, Mac, Android, and iOS</a:t>
                      </a:r>
                      <a:endParaRPr lang="en-AU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 dirty="0">
                          <a:effectLst/>
                          <a:latin typeface="Helvetica"/>
                        </a:rPr>
                        <a:t>Windows, Mac, Linux, Android, iOS, Blackberry, Kindle Fire</a:t>
                      </a:r>
                      <a:endParaRPr lang="en-AU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>
                          <a:effectLst/>
                          <a:latin typeface="Helvetica"/>
                        </a:rPr>
                        <a:t>Windows, Mac, Android, and iOS</a:t>
                      </a:r>
                      <a:endParaRPr lang="en-AU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300">
                          <a:effectLst/>
                          <a:latin typeface="Helvetica"/>
                        </a:rPr>
                        <a:t>Windows, Mac, Android, Blackberry, and iOS</a:t>
                      </a:r>
                      <a:r>
                        <a:rPr lang="en-AU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/>
                      </a:r>
                      <a:br>
                        <a:rPr lang="en-AU"/>
                      </a:br>
                      <a:endParaRPr lang="en-AU"/>
                    </a:p>
                  </a:txBody>
                  <a:tcPr marL="0" marR="0" marT="0" marB="0">
                    <a:lnL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/>
                      </a:r>
                      <a:br>
                        <a:rPr lang="en-AU" dirty="0"/>
                      </a:br>
                      <a:endParaRPr lang="en-A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6557612"/>
            <a:ext cx="9144000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/>
              <a:t>http://www.cnet.com/au/news/onedrive-dropbox-google-drive-and-box-which-cloud-storage-service-is-right-for-you/</a:t>
            </a:r>
          </a:p>
        </p:txBody>
      </p:sp>
    </p:spTree>
    <p:extLst>
      <p:ext uri="{BB962C8B-B14F-4D97-AF65-F5344CB8AC3E}">
        <p14:creationId xmlns:p14="http://schemas.microsoft.com/office/powerpoint/2010/main" val="148402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Picture credits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Cumulus cloud before rain by </a:t>
            </a:r>
            <a:r>
              <a:rPr lang="en-AU" dirty="0" err="1" smtClean="0"/>
              <a:t>Joydeep</a:t>
            </a:r>
            <a:endParaRPr lang="en-AU" dirty="0" smtClean="0"/>
          </a:p>
          <a:p>
            <a:pPr lvl="1"/>
            <a:r>
              <a:rPr lang="en-AU" dirty="0" smtClean="0">
                <a:hlinkClick r:id="rId2"/>
              </a:rPr>
              <a:t>http</a:t>
            </a:r>
            <a:r>
              <a:rPr lang="en-AU" dirty="0">
                <a:hlinkClick r:id="rId2"/>
              </a:rPr>
              <a:t>://</a:t>
            </a:r>
            <a:r>
              <a:rPr lang="en-AU" dirty="0" smtClean="0">
                <a:hlinkClick r:id="rId2"/>
              </a:rPr>
              <a:t>commons.wikimedia.org/wiki/File:Cumulus_cloud_before_rain.jpg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17.07.2014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Save me time – getting the most out of the cloud</a:t>
            </a:r>
          </a:p>
        </p:txBody>
      </p:sp>
    </p:spTree>
    <p:extLst>
      <p:ext uri="{BB962C8B-B14F-4D97-AF65-F5344CB8AC3E}">
        <p14:creationId xmlns:p14="http://schemas.microsoft.com/office/powerpoint/2010/main" val="1762809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4" b="1468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360536"/>
            <a:ext cx="9143999" cy="2186546"/>
          </a:xfrm>
          <a:solidFill>
            <a:schemeClr val="accent6">
              <a:alpha val="80000"/>
            </a:schemeClr>
          </a:solidFill>
        </p:spPr>
        <p:txBody>
          <a:bodyPr wrap="squar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pPr algn="l"/>
            <a:r>
              <a:rPr lang="en-AU" dirty="0" smtClean="0"/>
              <a:t>Save me time: How to get the most out of the cloud</a:t>
            </a:r>
            <a:br>
              <a:rPr lang="en-AU" dirty="0" smtClean="0"/>
            </a:br>
            <a:r>
              <a:rPr lang="en-AU" dirty="0" smtClean="0">
                <a:solidFill>
                  <a:srgbClr val="FFFF00"/>
                </a:solidFill>
              </a:rPr>
              <a:t>EndNote Online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46737"/>
            <a:ext cx="3857620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2400" dirty="0">
                <a:solidFill>
                  <a:prstClr val="white"/>
                </a:solidFill>
                <a:latin typeface="Book Antiqua"/>
              </a:rPr>
              <a:t> </a:t>
            </a:r>
            <a:r>
              <a:rPr lang="en-AU" sz="2400" dirty="0" smtClean="0">
                <a:solidFill>
                  <a:prstClr val="white"/>
                </a:solidFill>
                <a:latin typeface="Book Antiqua"/>
              </a:rPr>
              <a:t>      </a:t>
            </a:r>
            <a:r>
              <a:rPr lang="en-AU" sz="2400" dirty="0" smtClean="0">
                <a:solidFill>
                  <a:prstClr val="black"/>
                </a:solidFill>
                <a:latin typeface="Book Antiqua"/>
              </a:rPr>
              <a:t>17 July 2014</a:t>
            </a:r>
            <a:endParaRPr lang="en-US" sz="2400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1508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dirty="0" smtClean="0">
                <a:solidFill>
                  <a:prstClr val="black">
                    <a:lumMod val="50000"/>
                  </a:prstClr>
                </a:solidFill>
                <a:latin typeface="Book Antiqua"/>
              </a:rPr>
              <a:t>Curtin University is a trademark of Curtin University of Technology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dirty="0" smtClean="0">
                <a:solidFill>
                  <a:prstClr val="black">
                    <a:lumMod val="50000"/>
                  </a:prstClr>
                </a:solidFill>
                <a:latin typeface="Book Antiqua"/>
              </a:rPr>
              <a:t>CRICOS Provider code  00301J</a:t>
            </a:r>
            <a:endParaRPr lang="en-US" sz="900" dirty="0">
              <a:solidFill>
                <a:prstClr val="black">
                  <a:lumMod val="50000"/>
                </a:prstClr>
              </a:solidFill>
              <a:latin typeface="Book Antiqu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00075"/>
            <a:ext cx="4267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EndNote is </a:t>
            </a:r>
            <a:r>
              <a:rPr lang="en-AU" dirty="0"/>
              <a:t>a software application </a:t>
            </a:r>
            <a:r>
              <a:rPr lang="en-AU" dirty="0" smtClean="0"/>
              <a:t>that</a:t>
            </a:r>
          </a:p>
          <a:p>
            <a:r>
              <a:rPr lang="en-AU" dirty="0"/>
              <a:t>stores, manages and searches for your </a:t>
            </a:r>
            <a:r>
              <a:rPr lang="en-AU" dirty="0" smtClean="0"/>
              <a:t>references</a:t>
            </a:r>
          </a:p>
          <a:p>
            <a:r>
              <a:rPr lang="en-AU" dirty="0"/>
              <a:t>builds lists of references cited in a paper and at the click of a button will create the bibliography in a number of different </a:t>
            </a:r>
            <a:r>
              <a:rPr lang="en-AU" dirty="0" smtClean="0"/>
              <a:t>styles</a:t>
            </a:r>
          </a:p>
          <a:p>
            <a:r>
              <a:rPr lang="en-AU" dirty="0"/>
              <a:t>references from other databases into an EndNote 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EndNote?</a:t>
            </a:r>
            <a:endParaRPr lang="en-A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4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EndNote Online is the </a:t>
            </a:r>
            <a:r>
              <a:rPr lang="en-AU" dirty="0"/>
              <a:t>counterpart to </a:t>
            </a:r>
            <a:r>
              <a:rPr lang="en-AU" dirty="0" smtClean="0"/>
              <a:t>the EndNote desktop version</a:t>
            </a:r>
          </a:p>
          <a:p>
            <a:r>
              <a:rPr lang="en-AU" dirty="0" smtClean="0"/>
              <a:t>It can store up to 50,000 references and 2GB of attachments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dirty="0" smtClean="0"/>
              <a:t>What is EndNote Online?</a:t>
            </a:r>
            <a:endParaRPr lang="en-AU" sz="4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314575"/>
            <a:ext cx="10096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6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400" dirty="0"/>
              <a:t>Search and view EndNote Online references from any mobile </a:t>
            </a:r>
            <a:r>
              <a:rPr lang="en-AU" sz="2400" dirty="0" smtClean="0"/>
              <a:t>device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Import references from a large number of library indexes and databases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Organize your references into groups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Create an independent bibliography in a variety of styles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Synchronize </a:t>
            </a:r>
            <a:r>
              <a:rPr lang="en-AU" sz="2400" dirty="0"/>
              <a:t>your references between your desktop </a:t>
            </a:r>
            <a:r>
              <a:rPr lang="en-AU" sz="2400" dirty="0" smtClean="0"/>
              <a:t>library, your </a:t>
            </a:r>
            <a:r>
              <a:rPr lang="en-AU" sz="2400" dirty="0"/>
              <a:t>online </a:t>
            </a:r>
            <a:r>
              <a:rPr lang="en-AU" sz="2400" dirty="0" smtClean="0"/>
              <a:t>library and your iPad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Use webpage reference capture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Collaboration is easy with share (read and write) access to your references and groups with your colleagues</a:t>
            </a:r>
          </a:p>
          <a:p>
            <a:endParaRPr lang="en-AU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dirty="0" smtClean="0"/>
              <a:t>Why EndNote Online?</a:t>
            </a:r>
            <a:endParaRPr lang="en-AU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65" y="1"/>
            <a:ext cx="1503335" cy="184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8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EndNote Online</a:t>
            </a:r>
            <a:endParaRPr lang="en-A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12" y="2124075"/>
            <a:ext cx="6384376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9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Getting started with EndNote</a:t>
            </a:r>
          </a:p>
          <a:p>
            <a:r>
              <a:rPr lang="en-AU" dirty="0" smtClean="0"/>
              <a:t>EndNote Extras and EndNote Online</a:t>
            </a:r>
          </a:p>
          <a:p>
            <a:r>
              <a:rPr lang="en-AU" dirty="0" smtClean="0"/>
              <a:t>Researcher ID and EndNote Online</a:t>
            </a:r>
          </a:p>
          <a:p>
            <a:r>
              <a:rPr lang="en-AU" dirty="0" smtClean="0"/>
              <a:t>See your Faculty Librarian</a:t>
            </a:r>
          </a:p>
          <a:p>
            <a:r>
              <a:rPr lang="en-AU" dirty="0" smtClean="0"/>
              <a:t>EndNote </a:t>
            </a:r>
            <a:r>
              <a:rPr lang="en-AU" dirty="0" err="1" smtClean="0"/>
              <a:t>LibGuides</a:t>
            </a:r>
            <a:endParaRPr lang="en-A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Want to know more?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49" y="0"/>
            <a:ext cx="1085851" cy="180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2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caveat</a:t>
            </a:r>
            <a:endParaRPr lang="en-A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We are not the university authority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17.07.2014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Save me time – getting the most out of the cloud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talking about?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Buzzwords, buzzwords, buzzwords</a:t>
            </a:r>
          </a:p>
          <a:p>
            <a:endParaRPr lang="en-AU" dirty="0"/>
          </a:p>
          <a:p>
            <a:r>
              <a:rPr lang="en-AU" dirty="0" smtClean="0"/>
              <a:t>Storage</a:t>
            </a:r>
          </a:p>
          <a:p>
            <a:endParaRPr lang="en-AU" dirty="0"/>
          </a:p>
          <a:p>
            <a:r>
              <a:rPr lang="en-AU" dirty="0" smtClean="0"/>
              <a:t>Applications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17.07.2014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Save me time – getting the most out of the cloud</a:t>
            </a:r>
          </a:p>
        </p:txBody>
      </p:sp>
    </p:spTree>
    <p:extLst>
      <p:ext uri="{BB962C8B-B14F-4D97-AF65-F5344CB8AC3E}">
        <p14:creationId xmlns:p14="http://schemas.microsoft.com/office/powerpoint/2010/main" val="681702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Benefits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Universal access</a:t>
            </a:r>
          </a:p>
          <a:p>
            <a:endParaRPr lang="en-AU" dirty="0"/>
          </a:p>
          <a:p>
            <a:r>
              <a:rPr lang="en-AU" dirty="0" smtClean="0"/>
              <a:t>Backup</a:t>
            </a:r>
          </a:p>
          <a:p>
            <a:endParaRPr lang="en-AU" dirty="0"/>
          </a:p>
          <a:p>
            <a:r>
              <a:rPr lang="en-AU" dirty="0" smtClean="0"/>
              <a:t>Sharing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17.07.2014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Save me time – getting the most out of the cloud</a:t>
            </a:r>
          </a:p>
        </p:txBody>
      </p:sp>
    </p:spTree>
    <p:extLst>
      <p:ext uri="{BB962C8B-B14F-4D97-AF65-F5344CB8AC3E}">
        <p14:creationId xmlns:p14="http://schemas.microsoft.com/office/powerpoint/2010/main" val="245699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University services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Microsoft </a:t>
            </a:r>
            <a:r>
              <a:rPr lang="en-AU" dirty="0" err="1" smtClean="0"/>
              <a:t>OneDrive</a:t>
            </a:r>
            <a:r>
              <a:rPr lang="en-AU" dirty="0" smtClean="0"/>
              <a:t> (formerly SkyDrive)</a:t>
            </a:r>
          </a:p>
          <a:p>
            <a:pPr lvl="1"/>
            <a:r>
              <a:rPr lang="en-AU" dirty="0" smtClean="0">
                <a:hlinkClick r:id="rId2"/>
              </a:rPr>
              <a:t>http://onedrive.live.com/</a:t>
            </a:r>
            <a:endParaRPr lang="en-AU" dirty="0" smtClean="0"/>
          </a:p>
          <a:p>
            <a:pPr lvl="1"/>
            <a:endParaRPr lang="en-AU" dirty="0" smtClean="0"/>
          </a:p>
          <a:p>
            <a:r>
              <a:rPr lang="en-AU" dirty="0" smtClean="0"/>
              <a:t>Office 365 (Outlook)</a:t>
            </a:r>
          </a:p>
          <a:p>
            <a:pPr lvl="1"/>
            <a:r>
              <a:rPr lang="en-AU" dirty="0">
                <a:hlinkClick r:id="rId3"/>
              </a:rPr>
              <a:t>https://</a:t>
            </a:r>
            <a:r>
              <a:rPr lang="en-AU" dirty="0" smtClean="0">
                <a:hlinkClick r:id="rId3"/>
              </a:rPr>
              <a:t>outlook.com/curtin.edu.au</a:t>
            </a:r>
            <a:endParaRPr lang="en-AU" dirty="0" smtClean="0"/>
          </a:p>
          <a:p>
            <a:pPr lvl="1"/>
            <a:endParaRPr lang="en-AU" dirty="0"/>
          </a:p>
          <a:p>
            <a:r>
              <a:rPr lang="en-AU" dirty="0" smtClean="0"/>
              <a:t>Blackboard</a:t>
            </a:r>
          </a:p>
          <a:p>
            <a:pPr lvl="1"/>
            <a:r>
              <a:rPr lang="en-AU" dirty="0" smtClean="0">
                <a:hlinkClick r:id="rId4"/>
              </a:rPr>
              <a:t>http://lms.curtin.edu.au/</a:t>
            </a:r>
            <a:endParaRPr lang="en-AU" dirty="0" smtClean="0"/>
          </a:p>
          <a:p>
            <a:pPr lvl="1"/>
            <a:endParaRPr lang="en-AU" dirty="0"/>
          </a:p>
          <a:p>
            <a:r>
              <a:rPr lang="en-AU" dirty="0" smtClean="0"/>
              <a:t>Endnote Online</a:t>
            </a:r>
          </a:p>
          <a:p>
            <a:pPr lvl="1"/>
            <a:r>
              <a:rPr lang="en-AU" dirty="0">
                <a:hlinkClick r:id="rId5"/>
              </a:rPr>
              <a:t>https://</a:t>
            </a:r>
            <a:r>
              <a:rPr lang="en-AU" dirty="0" smtClean="0">
                <a:hlinkClick r:id="rId5"/>
              </a:rPr>
              <a:t>www.myendnoteweb.com/EndNoteWeb.html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17.07.2014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Save me time – getting the most out of the cloud</a:t>
            </a:r>
          </a:p>
        </p:txBody>
      </p:sp>
    </p:spTree>
    <p:extLst>
      <p:ext uri="{BB962C8B-B14F-4D97-AF65-F5344CB8AC3E}">
        <p14:creationId xmlns:p14="http://schemas.microsoft.com/office/powerpoint/2010/main" val="360907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popular services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Dropbox</a:t>
            </a:r>
          </a:p>
          <a:p>
            <a:pPr lvl="1"/>
            <a:r>
              <a:rPr lang="en-AU" dirty="0" smtClean="0">
                <a:hlinkClick r:id="rId2"/>
              </a:rPr>
              <a:t>https://</a:t>
            </a:r>
            <a:r>
              <a:rPr lang="en-AU" dirty="0">
                <a:hlinkClick r:id="rId2"/>
              </a:rPr>
              <a:t>www.dropbox.com</a:t>
            </a:r>
            <a:r>
              <a:rPr lang="en-AU" dirty="0" smtClean="0">
                <a:hlinkClick r:id="rId2"/>
              </a:rPr>
              <a:t>/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Google Drive</a:t>
            </a:r>
          </a:p>
          <a:p>
            <a:pPr lvl="1"/>
            <a:r>
              <a:rPr lang="en-AU" dirty="0" smtClean="0">
                <a:hlinkClick r:id="rId3"/>
              </a:rPr>
              <a:t>https://drive.google.com/</a:t>
            </a:r>
            <a:endParaRPr lang="en-AU" dirty="0" smtClean="0"/>
          </a:p>
          <a:p>
            <a:pPr lvl="1"/>
            <a:endParaRPr lang="en-AU" dirty="0"/>
          </a:p>
          <a:p>
            <a:r>
              <a:rPr lang="en-AU" dirty="0" smtClean="0"/>
              <a:t>Evernote</a:t>
            </a:r>
          </a:p>
          <a:p>
            <a:pPr lvl="1"/>
            <a:r>
              <a:rPr lang="en-AU" dirty="0" smtClean="0">
                <a:hlinkClick r:id="rId4"/>
              </a:rPr>
              <a:t>https://www.evernote.com/</a:t>
            </a:r>
            <a:endParaRPr lang="en-AU" dirty="0" smtClean="0"/>
          </a:p>
          <a:p>
            <a:pPr lvl="1"/>
            <a:endParaRPr lang="en-AU" dirty="0"/>
          </a:p>
          <a:p>
            <a:r>
              <a:rPr lang="en-AU" dirty="0" smtClean="0"/>
              <a:t>Password managers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17.07.2014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Save me time – getting the most out of the cloud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55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17.07.2014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Save me time – getting the most out of the cloud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5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0"/>
            <a:ext cx="8953500" cy="648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http://rim.curtin.edu.au/local/docs/CloudComputingGuidelines.pdf</a:t>
            </a:r>
          </a:p>
        </p:txBody>
      </p:sp>
    </p:spTree>
    <p:extLst>
      <p:ext uri="{BB962C8B-B14F-4D97-AF65-F5344CB8AC3E}">
        <p14:creationId xmlns:p14="http://schemas.microsoft.com/office/powerpoint/2010/main" val="160224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26984G\Desktop\Capture_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3" y="170154"/>
            <a:ext cx="8072212" cy="306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226984G\Desktop\Capture_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3" y="3641592"/>
            <a:ext cx="7833867" cy="309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572" y="94990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1.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267124" y="153386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2.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0388" y="239770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3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269572" y="289165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4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762000" y="3733800"/>
            <a:ext cx="3048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734703" y="399762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1.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732255" y="478470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2.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735519" y="56388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3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23" name="TextBox 22"/>
          <p:cNvSpPr txBox="1"/>
          <p:nvPr/>
        </p:nvSpPr>
        <p:spPr>
          <a:xfrm>
            <a:off x="728556" y="630870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4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83110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urtin2010-PP2007">
  <a:themeElements>
    <a:clrScheme name="Default Design 13">
      <a:dk1>
        <a:srgbClr val="333333"/>
      </a:dk1>
      <a:lt1>
        <a:srgbClr val="FFFFFF"/>
      </a:lt1>
      <a:dk2>
        <a:srgbClr val="666666"/>
      </a:dk2>
      <a:lt2>
        <a:srgbClr val="969696"/>
      </a:lt2>
      <a:accent1>
        <a:srgbClr val="CC9900"/>
      </a:accent1>
      <a:accent2>
        <a:srgbClr val="333399"/>
      </a:accent2>
      <a:accent3>
        <a:srgbClr val="FFFFFF"/>
      </a:accent3>
      <a:accent4>
        <a:srgbClr val="2A2A2A"/>
      </a:accent4>
      <a:accent5>
        <a:srgbClr val="E2C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666666"/>
        </a:dk2>
        <a:lt2>
          <a:srgbClr val="969696"/>
        </a:lt2>
        <a:accent1>
          <a:srgbClr val="CC9900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E2C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curtin2010-PP2007</Template>
  <TotalTime>46</TotalTime>
  <Words>554</Words>
  <Application>Microsoft Office PowerPoint</Application>
  <PresentationFormat>On-screen Show (4:3)</PresentationFormat>
  <Paragraphs>146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curtin2010-PP2007</vt:lpstr>
      <vt:lpstr>Hardcover</vt:lpstr>
      <vt:lpstr>SAVE ME TIME</vt:lpstr>
      <vt:lpstr>A caveat</vt:lpstr>
      <vt:lpstr>What are we talking about?</vt:lpstr>
      <vt:lpstr>Benefits</vt:lpstr>
      <vt:lpstr>University services</vt:lpstr>
      <vt:lpstr>Other popular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Picture credits</vt:lpstr>
      <vt:lpstr>Save me time: How to get the most out of the cloud EndNote Online</vt:lpstr>
      <vt:lpstr>What is EndNote?</vt:lpstr>
      <vt:lpstr>What is EndNote Online?</vt:lpstr>
      <vt:lpstr>Why EndNote Online?</vt:lpstr>
      <vt:lpstr>EndNote Online</vt:lpstr>
      <vt:lpstr>Want to know more?</vt:lpstr>
    </vt:vector>
  </TitlesOfParts>
  <Company>Curtin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ME TIME</dc:title>
  <dc:creator>Matthias Liffers</dc:creator>
  <cp:lastModifiedBy>Karen Shackleton</cp:lastModifiedBy>
  <cp:revision>7</cp:revision>
  <dcterms:created xsi:type="dcterms:W3CDTF">2014-07-15T07:47:20Z</dcterms:created>
  <dcterms:modified xsi:type="dcterms:W3CDTF">2014-08-15T02:11:12Z</dcterms:modified>
</cp:coreProperties>
</file>